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F09576-B8E5-4C71-815C-0D7E74AC3EA1}"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140478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F09576-B8E5-4C71-815C-0D7E74AC3EA1}"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197620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F09576-B8E5-4C71-815C-0D7E74AC3EA1}"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369085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F09576-B8E5-4C71-815C-0D7E74AC3EA1}"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207381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F09576-B8E5-4C71-815C-0D7E74AC3EA1}"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136372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F09576-B8E5-4C71-815C-0D7E74AC3EA1}" type="datetimeFigureOut">
              <a:rPr lang="en-GB" smtClean="0"/>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242378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F09576-B8E5-4C71-815C-0D7E74AC3EA1}" type="datetimeFigureOut">
              <a:rPr lang="en-GB" smtClean="0"/>
              <a:t>17/02/2021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51266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F09576-B8E5-4C71-815C-0D7E74AC3EA1}" type="datetimeFigureOut">
              <a:rPr lang="en-GB" smtClean="0"/>
              <a:t>17/02/2021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128250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09576-B8E5-4C71-815C-0D7E74AC3EA1}" type="datetimeFigureOut">
              <a:rPr lang="en-GB" smtClean="0"/>
              <a:t>17/02/2021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70412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09576-B8E5-4C71-815C-0D7E74AC3EA1}" type="datetimeFigureOut">
              <a:rPr lang="en-GB" smtClean="0"/>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6279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09576-B8E5-4C71-815C-0D7E74AC3EA1}" type="datetimeFigureOut">
              <a:rPr lang="en-GB" smtClean="0"/>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24ABEC-E93D-48B0-822B-721DD5DF4A3F}" type="slidenum">
              <a:rPr lang="en-GB" smtClean="0"/>
              <a:t>‹#›</a:t>
            </a:fld>
            <a:endParaRPr lang="en-GB"/>
          </a:p>
        </p:txBody>
      </p:sp>
    </p:spTree>
    <p:extLst>
      <p:ext uri="{BB962C8B-B14F-4D97-AF65-F5344CB8AC3E}">
        <p14:creationId xmlns:p14="http://schemas.microsoft.com/office/powerpoint/2010/main" val="300727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09576-B8E5-4C71-815C-0D7E74AC3EA1}" type="datetimeFigureOut">
              <a:rPr lang="en-GB" smtClean="0"/>
              <a:t>17/02/2021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4ABEC-E93D-48B0-822B-721DD5DF4A3F}" type="slidenum">
              <a:rPr lang="en-GB" smtClean="0"/>
              <a:t>‹#›</a:t>
            </a:fld>
            <a:endParaRPr lang="en-GB"/>
          </a:p>
        </p:txBody>
      </p:sp>
    </p:spTree>
    <p:extLst>
      <p:ext uri="{BB962C8B-B14F-4D97-AF65-F5344CB8AC3E}">
        <p14:creationId xmlns:p14="http://schemas.microsoft.com/office/powerpoint/2010/main" val="185208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7" y="82775"/>
            <a:ext cx="1654095" cy="1493476"/>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854104" y="-163174"/>
            <a:ext cx="6295186" cy="923330"/>
          </a:xfrm>
          <a:prstGeom prst="rect">
            <a:avLst/>
          </a:prstGeom>
          <a:noFill/>
        </p:spPr>
        <p:txBody>
          <a:bodyPr wrap="none" lIns="91440" tIns="45720" rIns="91440" bIns="45720">
            <a:spAutoFit/>
          </a:bodyPr>
          <a:lstStyle/>
          <a:p>
            <a:pPr algn="ctr"/>
            <a:r>
              <a:rPr lang="en-U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Pips Private Packages</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7" name="Rounded Rectangle 6"/>
          <p:cNvSpPr/>
          <p:nvPr/>
        </p:nvSpPr>
        <p:spPr>
          <a:xfrm>
            <a:off x="1891735" y="771929"/>
            <a:ext cx="4265225" cy="3046084"/>
          </a:xfrm>
          <a:prstGeom prst="roundRect">
            <a:avLst/>
          </a:prstGeom>
          <a:solidFill>
            <a:schemeClr val="accent3">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r>
              <a:rPr lang="en-GB" sz="1200" b="1" u="sng" dirty="0" smtClean="0">
                <a:effectLst>
                  <a:outerShdw blurRad="38100" dist="38100" dir="2700000" algn="tl">
                    <a:srgbClr val="000000">
                      <a:alpha val="43137"/>
                    </a:srgbClr>
                  </a:outerShdw>
                </a:effectLst>
                <a:latin typeface="Comic Sans MS" panose="030F0702030302020204" pitchFamily="66" charset="0"/>
              </a:rPr>
              <a:t>Package </a:t>
            </a:r>
            <a:r>
              <a:rPr lang="en-GB" sz="1200" b="1" u="sng" dirty="0" smtClean="0">
                <a:effectLst>
                  <a:outerShdw blurRad="38100" dist="38100" dir="2700000" algn="tl">
                    <a:srgbClr val="000000">
                      <a:alpha val="43137"/>
                    </a:srgbClr>
                  </a:outerShdw>
                </a:effectLst>
                <a:latin typeface="Comic Sans MS" panose="030F0702030302020204" pitchFamily="66" charset="0"/>
              </a:rPr>
              <a:t>1- Festival </a:t>
            </a:r>
          </a:p>
          <a:p>
            <a:pPr algn="ctr"/>
            <a:endParaRPr lang="en-GB" sz="1200" b="1" u="sng" dirty="0">
              <a:effectLst>
                <a:outerShdw blurRad="38100" dist="38100" dir="2700000" algn="tl">
                  <a:srgbClr val="000000">
                    <a:alpha val="43137"/>
                  </a:srgbClr>
                </a:outerShdw>
              </a:effectLst>
              <a:latin typeface="Comic Sans MS" panose="030F0702030302020204" pitchFamily="66" charset="0"/>
            </a:endParaRPr>
          </a:p>
          <a:p>
            <a:pPr algn="ctr"/>
            <a:r>
              <a:rPr lang="en-GB" sz="1200" dirty="0" smtClean="0">
                <a:latin typeface="Comic Sans MS" panose="030F0702030302020204" pitchFamily="66" charset="0"/>
              </a:rPr>
              <a:t>Students choose a style of dance and are taught a routine to be used for festivals/competitions.</a:t>
            </a:r>
          </a:p>
          <a:p>
            <a:pPr algn="ctr"/>
            <a:endParaRPr lang="en-GB" sz="1200" dirty="0">
              <a:latin typeface="Comic Sans MS" panose="030F0702030302020204" pitchFamily="66" charset="0"/>
            </a:endParaRPr>
          </a:p>
          <a:p>
            <a:pPr algn="ctr"/>
            <a:r>
              <a:rPr lang="en-GB" sz="1200" dirty="0" smtClean="0">
                <a:latin typeface="Comic Sans MS" panose="030F0702030302020204" pitchFamily="66" charset="0"/>
              </a:rPr>
              <a:t>The price includes 4 one hour sessions and a costume for the routine (festival entry is not included).</a:t>
            </a:r>
          </a:p>
          <a:p>
            <a:pPr algn="ctr"/>
            <a:endParaRPr lang="en-GB" sz="1200" dirty="0" smtClean="0">
              <a:latin typeface="Comic Sans MS" panose="030F0702030302020204" pitchFamily="66" charset="0"/>
            </a:endParaRPr>
          </a:p>
          <a:p>
            <a:pPr algn="ctr"/>
            <a:r>
              <a:rPr lang="en-GB" sz="1200" dirty="0" smtClean="0">
                <a:latin typeface="Comic Sans MS" panose="030F0702030302020204" pitchFamily="66" charset="0"/>
              </a:rPr>
              <a:t>Students will be required to attend a weekly festival rehearsal class leading up to each competition. </a:t>
            </a:r>
          </a:p>
          <a:p>
            <a:pPr algn="ctr"/>
            <a:endParaRPr lang="en-GB" sz="1200" dirty="0">
              <a:latin typeface="Comic Sans MS" panose="030F0702030302020204" pitchFamily="66" charset="0"/>
            </a:endParaRPr>
          </a:p>
          <a:p>
            <a:pPr algn="ctr"/>
            <a:r>
              <a:rPr lang="en-GB" sz="1200" dirty="0" smtClean="0">
                <a:latin typeface="Comic Sans MS" panose="030F0702030302020204" pitchFamily="66" charset="0"/>
              </a:rPr>
              <a:t>Once a routine is created, this can be used for as long as the student wishes.</a:t>
            </a:r>
          </a:p>
          <a:p>
            <a:pPr algn="ctr"/>
            <a:endParaRPr lang="en-GB" sz="1200" dirty="0">
              <a:latin typeface="Comic Sans MS" panose="030F0702030302020204" pitchFamily="66" charset="0"/>
            </a:endParaRPr>
          </a:p>
          <a:p>
            <a:pPr algn="ctr"/>
            <a:r>
              <a:rPr lang="en-GB" sz="1200" dirty="0" smtClean="0">
                <a:latin typeface="Comic Sans MS" panose="030F0702030302020204" pitchFamily="66" charset="0"/>
              </a:rPr>
              <a:t>COST= £120- solo, £75.00 per person- duo </a:t>
            </a:r>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p:txBody>
      </p:sp>
      <p:sp>
        <p:nvSpPr>
          <p:cNvPr id="8" name="Rounded Rectangle 7"/>
          <p:cNvSpPr/>
          <p:nvPr/>
        </p:nvSpPr>
        <p:spPr>
          <a:xfrm>
            <a:off x="6235337" y="699544"/>
            <a:ext cx="5886995" cy="3057857"/>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200" b="1" u="sng" dirty="0" smtClean="0">
              <a:effectLst>
                <a:outerShdw blurRad="38100" dist="38100" dir="2700000" algn="tl">
                  <a:srgbClr val="000000">
                    <a:alpha val="43137"/>
                  </a:srgbClr>
                </a:outerShdw>
              </a:effectLst>
            </a:endParaRPr>
          </a:p>
          <a:p>
            <a:pPr algn="ctr"/>
            <a:endParaRPr lang="en-GB" sz="1200" b="1" u="sng" dirty="0">
              <a:effectLst>
                <a:outerShdw blurRad="38100" dist="38100" dir="2700000" algn="tl">
                  <a:srgbClr val="000000">
                    <a:alpha val="43137"/>
                  </a:srgbClr>
                </a:outerShdw>
              </a:effectLst>
            </a:endParaRPr>
          </a:p>
          <a:p>
            <a:pPr algn="ctr"/>
            <a:endParaRPr lang="en-GB" sz="1200" b="1" u="sng" dirty="0" smtClean="0">
              <a:effectLst>
                <a:outerShdw blurRad="38100" dist="38100" dir="2700000" algn="tl">
                  <a:srgbClr val="000000">
                    <a:alpha val="43137"/>
                  </a:srgbClr>
                </a:outerShdw>
              </a:effectLst>
            </a:endParaRPr>
          </a:p>
          <a:p>
            <a:pPr algn="ctr"/>
            <a:endParaRPr lang="en-GB" sz="1200" b="1" u="sng" dirty="0">
              <a:effectLst>
                <a:outerShdw blurRad="38100" dist="38100" dir="2700000" algn="tl">
                  <a:srgbClr val="000000">
                    <a:alpha val="43137"/>
                  </a:srgbClr>
                </a:outerShdw>
              </a:effectLst>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r>
              <a:rPr lang="en-GB" sz="1200" b="1" u="sng" dirty="0" smtClean="0">
                <a:effectLst>
                  <a:outerShdw blurRad="38100" dist="38100" dir="2700000" algn="tl">
                    <a:srgbClr val="000000">
                      <a:alpha val="43137"/>
                    </a:srgbClr>
                  </a:outerShdw>
                </a:effectLst>
                <a:latin typeface="Comic Sans MS" panose="030F0702030302020204" pitchFamily="66" charset="0"/>
              </a:rPr>
              <a:t>Package </a:t>
            </a:r>
            <a:r>
              <a:rPr lang="en-GB" sz="1200" b="1" u="sng" dirty="0" smtClean="0">
                <a:effectLst>
                  <a:outerShdw blurRad="38100" dist="38100" dir="2700000" algn="tl">
                    <a:srgbClr val="000000">
                      <a:alpha val="43137"/>
                    </a:srgbClr>
                  </a:outerShdw>
                </a:effectLst>
                <a:latin typeface="Comic Sans MS" panose="030F0702030302020204" pitchFamily="66" charset="0"/>
              </a:rPr>
              <a:t>2: Exam</a:t>
            </a:r>
          </a:p>
          <a:p>
            <a:pPr algn="ctr"/>
            <a:endParaRPr lang="en-GB" sz="1200" b="1" u="sng" dirty="0">
              <a:effectLst>
                <a:outerShdw blurRad="38100" dist="38100" dir="2700000" algn="tl">
                  <a:srgbClr val="000000">
                    <a:alpha val="43137"/>
                  </a:srgbClr>
                </a:outerShdw>
              </a:effectLst>
              <a:latin typeface="Comic Sans MS" panose="030F0702030302020204" pitchFamily="66" charset="0"/>
            </a:endParaRPr>
          </a:p>
          <a:p>
            <a:pPr algn="ctr"/>
            <a:r>
              <a:rPr lang="en-GB" sz="1200" dirty="0">
                <a:latin typeface="Comic Sans MS" panose="030F0702030302020204" pitchFamily="66" charset="0"/>
              </a:rPr>
              <a:t>Students </a:t>
            </a:r>
            <a:r>
              <a:rPr lang="en-GB" sz="1200" dirty="0" smtClean="0">
                <a:latin typeface="Comic Sans MS" panose="030F0702030302020204" pitchFamily="66" charset="0"/>
              </a:rPr>
              <a:t>learn examination content in one of the styles listed below and are entered in for the exam when a session is available.</a:t>
            </a:r>
            <a:endParaRPr lang="en-GB" sz="1200" dirty="0">
              <a:latin typeface="Comic Sans MS" panose="030F0702030302020204" pitchFamily="66" charset="0"/>
            </a:endParaRPr>
          </a:p>
          <a:p>
            <a:pPr algn="ctr"/>
            <a:endParaRPr lang="en-GB" sz="1200" dirty="0">
              <a:latin typeface="Comic Sans MS" panose="030F0702030302020204" pitchFamily="66" charset="0"/>
            </a:endParaRPr>
          </a:p>
          <a:p>
            <a:pPr algn="ctr"/>
            <a:r>
              <a:rPr lang="en-GB" sz="1200" dirty="0">
                <a:latin typeface="Comic Sans MS" panose="030F0702030302020204" pitchFamily="66" charset="0"/>
              </a:rPr>
              <a:t>The price includes </a:t>
            </a:r>
            <a:r>
              <a:rPr lang="en-GB" sz="1200" dirty="0" smtClean="0">
                <a:latin typeface="Comic Sans MS" panose="030F0702030302020204" pitchFamily="66" charset="0"/>
              </a:rPr>
              <a:t>6 </a:t>
            </a:r>
            <a:r>
              <a:rPr lang="en-GB" sz="1200" dirty="0">
                <a:latin typeface="Comic Sans MS" panose="030F0702030302020204" pitchFamily="66" charset="0"/>
              </a:rPr>
              <a:t>one hour </a:t>
            </a:r>
            <a:r>
              <a:rPr lang="en-GB" sz="1200" dirty="0" smtClean="0">
                <a:latin typeface="Comic Sans MS" panose="030F0702030302020204" pitchFamily="66" charset="0"/>
              </a:rPr>
              <a:t>sessions and practice videos (uniform and exam fees are not included). </a:t>
            </a:r>
            <a:r>
              <a:rPr lang="en-GB" sz="1200" dirty="0">
                <a:latin typeface="Comic Sans MS" panose="030F0702030302020204" pitchFamily="66" charset="0"/>
              </a:rPr>
              <a:t>The teacher will choose which grade will be studied. </a:t>
            </a:r>
            <a:endParaRPr lang="en-GB" sz="1200" dirty="0" smtClean="0">
              <a:latin typeface="Comic Sans MS" panose="030F0702030302020204" pitchFamily="66" charset="0"/>
            </a:endParaRPr>
          </a:p>
          <a:p>
            <a:pPr algn="ctr"/>
            <a:endParaRPr lang="en-GB" sz="1200" dirty="0">
              <a:latin typeface="Comic Sans MS" panose="030F0702030302020204" pitchFamily="66" charset="0"/>
            </a:endParaRPr>
          </a:p>
          <a:p>
            <a:pPr algn="ctr"/>
            <a:r>
              <a:rPr lang="en-GB" sz="1200" dirty="0">
                <a:latin typeface="Comic Sans MS" panose="030F0702030302020204" pitchFamily="66" charset="0"/>
              </a:rPr>
              <a:t>COST= </a:t>
            </a:r>
            <a:r>
              <a:rPr lang="en-GB" sz="1200" dirty="0" smtClean="0">
                <a:latin typeface="Comic Sans MS" panose="030F0702030302020204" pitchFamily="66" charset="0"/>
              </a:rPr>
              <a:t>£150- solo, £90 per person- duo</a:t>
            </a:r>
          </a:p>
          <a:p>
            <a:pPr algn="ctr"/>
            <a:endParaRPr lang="en-GB" sz="1200" dirty="0" smtClean="0">
              <a:latin typeface="Comic Sans MS" panose="030F0702030302020204" pitchFamily="66" charset="0"/>
            </a:endParaRPr>
          </a:p>
          <a:p>
            <a:pPr algn="ctr"/>
            <a:r>
              <a:rPr lang="en-GB" sz="1200" dirty="0" smtClean="0">
                <a:latin typeface="Comic Sans MS" panose="030F0702030302020204" pitchFamily="66" charset="0"/>
              </a:rPr>
              <a:t>Exam genres: Tap, Street, Contemporary, Modern Stage, Musical Theatre, Ballet, Gymnastics. </a:t>
            </a:r>
            <a:r>
              <a:rPr lang="en-GB" sz="1200" dirty="0" smtClean="0">
                <a:latin typeface="Comic Sans MS" panose="030F0702030302020204" pitchFamily="66" charset="0"/>
              </a:rPr>
              <a:t> </a:t>
            </a:r>
            <a:r>
              <a:rPr lang="en-GB" sz="1200" dirty="0" smtClean="0">
                <a:latin typeface="Comic Sans MS" panose="030F0702030302020204" pitchFamily="66" charset="0"/>
              </a:rPr>
              <a:t>	</a:t>
            </a:r>
          </a:p>
          <a:p>
            <a:pPr algn="ctr"/>
            <a:endParaRPr lang="en-GB" sz="1200" dirty="0" smtClean="0">
              <a:latin typeface="Comic Sans MS" panose="030F0702030302020204" pitchFamily="66" charset="0"/>
            </a:endParaRPr>
          </a:p>
          <a:p>
            <a:pPr algn="ctr"/>
            <a:r>
              <a:rPr lang="en-GB" sz="1200" dirty="0" smtClean="0">
                <a:latin typeface="Comic Sans MS" panose="030F0702030302020204" pitchFamily="66" charset="0"/>
              </a:rPr>
              <a:t>HIGHER GRADES MAY NEED MORE SESSIONS. </a:t>
            </a:r>
          </a:p>
          <a:p>
            <a:pPr algn="ctr"/>
            <a:r>
              <a:rPr lang="en-GB" sz="1200" dirty="0" smtClean="0">
                <a:latin typeface="Comic Sans MS" panose="030F0702030302020204" pitchFamily="66" charset="0"/>
              </a:rPr>
              <a:t>STUDENTS WILL BE REQUIRED TO PRACTICE IN THEIR OWN TIME. </a:t>
            </a:r>
            <a:endParaRPr lang="en-GB" sz="1200" dirty="0">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dirty="0">
              <a:latin typeface="Comic Sans MS" panose="030F0702030302020204" pitchFamily="66" charset="0"/>
            </a:endParaRPr>
          </a:p>
          <a:p>
            <a:pPr algn="ctr"/>
            <a:endParaRPr lang="en-GB" sz="1200" dirty="0" smtClean="0">
              <a:latin typeface="Comic Sans MS" panose="030F0702030302020204" pitchFamily="66" charset="0"/>
            </a:endParaRPr>
          </a:p>
          <a:p>
            <a:pPr algn="ctr"/>
            <a:endParaRPr lang="en-GB" sz="1200" dirty="0">
              <a:latin typeface="Comic Sans MS" panose="030F0702030302020204" pitchFamily="66" charset="0"/>
            </a:endParaRPr>
          </a:p>
          <a:p>
            <a:pPr algn="ctr"/>
            <a:endParaRPr lang="en-GB" sz="1200" dirty="0" smtClean="0">
              <a:latin typeface="Comic Sans MS" panose="030F0702030302020204" pitchFamily="66" charset="0"/>
            </a:endParaRPr>
          </a:p>
          <a:p>
            <a:pPr algn="ctr"/>
            <a:endParaRPr lang="en-GB" sz="1200" dirty="0">
              <a:latin typeface="Comic Sans MS" panose="030F0702030302020204" pitchFamily="66" charset="0"/>
            </a:endParaRPr>
          </a:p>
        </p:txBody>
      </p:sp>
      <p:sp>
        <p:nvSpPr>
          <p:cNvPr id="9" name="Rounded Rectangle 8"/>
          <p:cNvSpPr/>
          <p:nvPr/>
        </p:nvSpPr>
        <p:spPr>
          <a:xfrm>
            <a:off x="9074331" y="3953343"/>
            <a:ext cx="3048001" cy="2704012"/>
          </a:xfrm>
          <a:prstGeom prst="round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sz="1200" b="1" u="sng" dirty="0">
              <a:effectLst>
                <a:outerShdw blurRad="38100" dist="38100" dir="2700000" algn="tl">
                  <a:srgbClr val="000000">
                    <a:alpha val="43137"/>
                  </a:srgbClr>
                </a:outerShdw>
              </a:effectLst>
            </a:endParaRPr>
          </a:p>
          <a:p>
            <a:pPr algn="ctr"/>
            <a:endParaRPr lang="en-GB" sz="1200" b="1" u="sng" dirty="0" smtClean="0">
              <a:effectLst>
                <a:outerShdw blurRad="38100" dist="38100" dir="2700000" algn="tl">
                  <a:srgbClr val="000000">
                    <a:alpha val="43137"/>
                  </a:srgbClr>
                </a:outerShdw>
              </a:effectLst>
            </a:endParaRPr>
          </a:p>
          <a:p>
            <a:pPr algn="ctr"/>
            <a:endParaRPr lang="en-GB" sz="1200" b="1" u="sng" dirty="0" smtClean="0">
              <a:effectLst>
                <a:outerShdw blurRad="38100" dist="38100" dir="2700000" algn="tl">
                  <a:srgbClr val="000000">
                    <a:alpha val="43137"/>
                  </a:srgbClr>
                </a:outerShdw>
              </a:effectLst>
            </a:endParaRPr>
          </a:p>
          <a:p>
            <a:pPr algn="ctr"/>
            <a:endParaRPr lang="en-GB" sz="1200" b="1" u="sng" dirty="0">
              <a:effectLst>
                <a:outerShdw blurRad="38100" dist="38100" dir="2700000" algn="tl">
                  <a:srgbClr val="000000">
                    <a:alpha val="43137"/>
                  </a:srgbClr>
                </a:outerShdw>
              </a:effectLst>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r>
              <a:rPr lang="en-GB" sz="1200" b="1" u="sng" dirty="0" smtClean="0">
                <a:effectLst>
                  <a:outerShdw blurRad="38100" dist="38100" dir="2700000" algn="tl">
                    <a:srgbClr val="000000">
                      <a:alpha val="43137"/>
                    </a:srgbClr>
                  </a:outerShdw>
                </a:effectLst>
                <a:latin typeface="Comic Sans MS" panose="030F0702030302020204" pitchFamily="66" charset="0"/>
              </a:rPr>
              <a:t>Package </a:t>
            </a:r>
            <a:r>
              <a:rPr lang="en-GB" sz="1200" b="1" u="sng" dirty="0" smtClean="0">
                <a:effectLst>
                  <a:outerShdw blurRad="38100" dist="38100" dir="2700000" algn="tl">
                    <a:srgbClr val="000000">
                      <a:alpha val="43137"/>
                    </a:srgbClr>
                  </a:outerShdw>
                </a:effectLst>
                <a:latin typeface="Comic Sans MS" panose="030F0702030302020204" pitchFamily="66" charset="0"/>
              </a:rPr>
              <a:t>4: Technique/Choreography/Singing</a:t>
            </a: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r>
              <a:rPr lang="en-GB" sz="1200" dirty="0" smtClean="0">
                <a:latin typeface="Comic Sans MS" panose="030F0702030302020204" pitchFamily="66" charset="0"/>
              </a:rPr>
              <a:t>Students choose a style of </a:t>
            </a:r>
            <a:r>
              <a:rPr lang="en-GB" sz="1200" dirty="0" smtClean="0">
                <a:latin typeface="Comic Sans MS" panose="030F0702030302020204" pitchFamily="66" charset="0"/>
              </a:rPr>
              <a:t>dance or singing </a:t>
            </a:r>
            <a:r>
              <a:rPr lang="en-GB" sz="1200" dirty="0" smtClean="0">
                <a:latin typeface="Comic Sans MS" panose="030F0702030302020204" pitchFamily="66" charset="0"/>
              </a:rPr>
              <a:t>and they will work on their technique and/or choreography skills. This package is flexible and can be adapted based on the student’s needs.</a:t>
            </a:r>
          </a:p>
          <a:p>
            <a:pPr algn="ctr"/>
            <a:endParaRPr lang="en-GB" sz="1200" dirty="0">
              <a:latin typeface="Comic Sans MS" panose="030F0702030302020204" pitchFamily="66" charset="0"/>
            </a:endParaRPr>
          </a:p>
          <a:p>
            <a:pPr algn="ctr"/>
            <a:r>
              <a:rPr lang="en-GB" sz="1200" dirty="0" smtClean="0">
                <a:latin typeface="Comic Sans MS" panose="030F0702030302020204" pitchFamily="66" charset="0"/>
              </a:rPr>
              <a:t>COST= £30 per hour </a:t>
            </a:r>
          </a:p>
          <a:p>
            <a:pPr algn="ctr"/>
            <a:r>
              <a:rPr lang="en-GB" sz="1200" dirty="0" smtClean="0">
                <a:latin typeface="Comic Sans MS" panose="030F0702030302020204" pitchFamily="66" charset="0"/>
              </a:rPr>
              <a:t>Block of 4 or more £25.00</a:t>
            </a:r>
            <a:endParaRPr lang="en-GB" sz="1200" dirty="0">
              <a:latin typeface="Comic Sans MS" panose="030F0702030302020204" pitchFamily="66" charset="0"/>
            </a:endParaRPr>
          </a:p>
          <a:p>
            <a:pPr algn="ctr"/>
            <a:endParaRPr lang="en-GB" dirty="0" smtClean="0"/>
          </a:p>
          <a:p>
            <a:pPr algn="ctr"/>
            <a:endParaRPr lang="en-GB" dirty="0"/>
          </a:p>
          <a:p>
            <a:pPr algn="ctr"/>
            <a:endParaRPr lang="en-GB" dirty="0" smtClean="0"/>
          </a:p>
          <a:p>
            <a:pPr algn="ctr"/>
            <a:endParaRPr lang="en-GB" dirty="0"/>
          </a:p>
        </p:txBody>
      </p:sp>
      <p:sp>
        <p:nvSpPr>
          <p:cNvPr id="10" name="TextBox 9"/>
          <p:cNvSpPr txBox="1"/>
          <p:nvPr/>
        </p:nvSpPr>
        <p:spPr>
          <a:xfrm>
            <a:off x="104504" y="3427944"/>
            <a:ext cx="2560321" cy="3539430"/>
          </a:xfrm>
          <a:prstGeom prst="rect">
            <a:avLst/>
          </a:prstGeom>
          <a:noFill/>
        </p:spPr>
        <p:txBody>
          <a:bodyPr wrap="square" rtlCol="0">
            <a:spAutoFit/>
          </a:bodyPr>
          <a:lstStyle/>
          <a:p>
            <a:pPr algn="ctr"/>
            <a:endParaRPr lang="en-GB" sz="1400" b="1" dirty="0" smtClean="0"/>
          </a:p>
          <a:p>
            <a:pPr algn="ctr"/>
            <a:endParaRPr lang="en-GB" sz="1400" b="1" dirty="0" smtClean="0"/>
          </a:p>
          <a:p>
            <a:pPr algn="ctr"/>
            <a:r>
              <a:rPr lang="en-GB" sz="1400" b="1" dirty="0" smtClean="0"/>
              <a:t>Lessons are taught in </a:t>
            </a:r>
            <a:endParaRPr lang="en-GB" sz="1400" b="1" dirty="0" smtClean="0"/>
          </a:p>
          <a:p>
            <a:pPr algn="ctr"/>
            <a:r>
              <a:rPr lang="en-GB" sz="1400" b="1" dirty="0" smtClean="0"/>
              <a:t>Chalfont </a:t>
            </a:r>
            <a:r>
              <a:rPr lang="en-GB" sz="1400" b="1" dirty="0" smtClean="0"/>
              <a:t>St Peter or on Zoom.</a:t>
            </a:r>
          </a:p>
          <a:p>
            <a:pPr algn="ctr"/>
            <a:endParaRPr lang="en-GB" sz="1400" b="1" dirty="0"/>
          </a:p>
          <a:p>
            <a:pPr algn="ctr"/>
            <a:r>
              <a:rPr lang="en-GB" sz="1400" b="1" dirty="0" smtClean="0"/>
              <a:t>To book or for more information please email: pipsdanceacademy@gmail.com </a:t>
            </a:r>
          </a:p>
          <a:p>
            <a:pPr algn="ctr"/>
            <a:endParaRPr lang="en-GB" sz="1400" b="1" dirty="0"/>
          </a:p>
          <a:p>
            <a:pPr algn="ctr"/>
            <a:r>
              <a:rPr lang="en-GB" sz="1400" b="1" dirty="0" smtClean="0"/>
              <a:t>Lessons are available all year round and students can have as many packages as they wish.</a:t>
            </a:r>
          </a:p>
          <a:p>
            <a:pPr algn="ctr"/>
            <a:endParaRPr lang="en-GB" sz="1400" b="1" dirty="0"/>
          </a:p>
          <a:p>
            <a:pPr algn="ctr"/>
            <a:r>
              <a:rPr lang="en-GB" sz="1400" b="1" dirty="0" smtClean="0"/>
              <a:t>Lessons can be taken as a solo or duo.</a:t>
            </a:r>
          </a:p>
          <a:p>
            <a:pPr algn="ctr"/>
            <a:endParaRPr lang="en-GB" sz="1400" b="1" dirty="0"/>
          </a:p>
        </p:txBody>
      </p:sp>
      <p:pic>
        <p:nvPicPr>
          <p:cNvPr id="12" name="Picture 11"/>
          <p:cNvPicPr>
            <a:picLocks noChangeAspect="1"/>
          </p:cNvPicPr>
          <p:nvPr/>
        </p:nvPicPr>
        <p:blipFill rotWithShape="1">
          <a:blip r:embed="rId3"/>
          <a:srcRect l="41841" t="27529" r="43438" b="38469"/>
          <a:stretch/>
        </p:blipFill>
        <p:spPr>
          <a:xfrm>
            <a:off x="211659" y="1738012"/>
            <a:ext cx="1387529" cy="1802674"/>
          </a:xfrm>
          <a:prstGeom prst="rect">
            <a:avLst/>
          </a:prstGeom>
        </p:spPr>
      </p:pic>
      <p:pic>
        <p:nvPicPr>
          <p:cNvPr id="13" name="Picture 12"/>
          <p:cNvPicPr>
            <a:picLocks noChangeAspect="1"/>
          </p:cNvPicPr>
          <p:nvPr/>
        </p:nvPicPr>
        <p:blipFill rotWithShape="1">
          <a:blip r:embed="rId4"/>
          <a:srcRect l="32505" t="34283" r="45212" b="41162"/>
          <a:stretch/>
        </p:blipFill>
        <p:spPr>
          <a:xfrm>
            <a:off x="2083331" y="82775"/>
            <a:ext cx="950333" cy="589049"/>
          </a:xfrm>
          <a:prstGeom prst="rect">
            <a:avLst/>
          </a:prstGeom>
        </p:spPr>
      </p:pic>
      <p:sp>
        <p:nvSpPr>
          <p:cNvPr id="11" name="Rounded Rectangle 10"/>
          <p:cNvSpPr/>
          <p:nvPr/>
        </p:nvSpPr>
        <p:spPr>
          <a:xfrm>
            <a:off x="2749399" y="3892731"/>
            <a:ext cx="6165669" cy="2899955"/>
          </a:xfrm>
          <a:prstGeom prst="roundRect">
            <a:avLst/>
          </a:prstGeom>
          <a:solidFill>
            <a:schemeClr val="accent2">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sz="1200" b="1" u="sng" dirty="0">
              <a:effectLst>
                <a:outerShdw blurRad="38100" dist="38100" dir="2700000" algn="tl">
                  <a:srgbClr val="000000">
                    <a:alpha val="43137"/>
                  </a:srgbClr>
                </a:outerShdw>
              </a:effectLst>
            </a:endParaRPr>
          </a:p>
          <a:p>
            <a:pPr algn="ctr"/>
            <a:endParaRPr lang="en-GB" sz="1200" b="1" u="sng" dirty="0" smtClean="0">
              <a:effectLst>
                <a:outerShdw blurRad="38100" dist="38100" dir="2700000" algn="tl">
                  <a:srgbClr val="000000">
                    <a:alpha val="43137"/>
                  </a:srgbClr>
                </a:outerShdw>
              </a:effectLst>
            </a:endParaRPr>
          </a:p>
          <a:p>
            <a:pPr algn="ctr"/>
            <a:endParaRPr lang="en-GB" sz="1200" b="1" u="sng" dirty="0" smtClean="0">
              <a:effectLst>
                <a:outerShdw blurRad="38100" dist="38100" dir="2700000" algn="tl">
                  <a:srgbClr val="000000">
                    <a:alpha val="43137"/>
                  </a:srgbClr>
                </a:outerShdw>
              </a:effectLst>
            </a:endParaRPr>
          </a:p>
          <a:p>
            <a:pPr algn="ctr"/>
            <a:endParaRPr lang="en-GB" sz="1200" b="1" u="sng" dirty="0">
              <a:effectLst>
                <a:outerShdw blurRad="38100" dist="38100" dir="2700000" algn="tl">
                  <a:srgbClr val="000000">
                    <a:alpha val="43137"/>
                  </a:srgbClr>
                </a:outerShdw>
              </a:effectLst>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r>
              <a:rPr lang="en-GB" sz="1200" b="1" u="sng" dirty="0" smtClean="0">
                <a:effectLst>
                  <a:outerShdw blurRad="38100" dist="38100" dir="2700000" algn="tl">
                    <a:srgbClr val="000000">
                      <a:alpha val="43137"/>
                    </a:srgbClr>
                  </a:outerShdw>
                </a:effectLst>
                <a:latin typeface="Comic Sans MS" panose="030F0702030302020204" pitchFamily="66" charset="0"/>
              </a:rPr>
              <a:t>Package </a:t>
            </a:r>
            <a:r>
              <a:rPr lang="en-GB" sz="1200" b="1" u="sng" dirty="0" smtClean="0">
                <a:effectLst>
                  <a:outerShdw blurRad="38100" dist="38100" dir="2700000" algn="tl">
                    <a:srgbClr val="000000">
                      <a:alpha val="43137"/>
                    </a:srgbClr>
                  </a:outerShdw>
                </a:effectLst>
                <a:latin typeface="Comic Sans MS" panose="030F0702030302020204" pitchFamily="66" charset="0"/>
              </a:rPr>
              <a:t>3: </a:t>
            </a:r>
            <a:r>
              <a:rPr lang="en-GB" sz="1200" b="1" u="sng" dirty="0" smtClean="0">
                <a:effectLst>
                  <a:outerShdw blurRad="38100" dist="38100" dir="2700000" algn="tl">
                    <a:srgbClr val="000000">
                      <a:alpha val="43137"/>
                    </a:srgbClr>
                  </a:outerShdw>
                </a:effectLst>
                <a:latin typeface="Comic Sans MS" panose="030F0702030302020204" pitchFamily="66" charset="0"/>
              </a:rPr>
              <a:t>LAMDA- Acting</a:t>
            </a:r>
            <a:endParaRPr lang="en-GB" sz="1200" b="1" u="sng" dirty="0" smtClean="0">
              <a:effectLst>
                <a:outerShdw blurRad="38100" dist="38100" dir="2700000" algn="tl">
                  <a:srgbClr val="000000">
                    <a:alpha val="43137"/>
                  </a:srgbClr>
                </a:outerShdw>
              </a:effectLst>
              <a:latin typeface="Comic Sans MS" panose="030F0702030302020204" pitchFamily="66" charset="0"/>
            </a:endParaRPr>
          </a:p>
          <a:p>
            <a:pPr algn="ctr"/>
            <a:endParaRPr lang="en-GB" sz="1400" b="1" u="sng" dirty="0" smtClean="0">
              <a:effectLst>
                <a:outerShdw blurRad="38100" dist="38100" dir="2700000" algn="tl">
                  <a:srgbClr val="000000">
                    <a:alpha val="43137"/>
                  </a:srgbClr>
                </a:outerShdw>
              </a:effectLst>
              <a:latin typeface="Comic Sans MS" panose="030F0702030302020204" pitchFamily="66" charset="0"/>
            </a:endParaRPr>
          </a:p>
          <a:p>
            <a:pPr algn="ctr" fontAlgn="base"/>
            <a:r>
              <a:rPr lang="en-GB" sz="1200" dirty="0" smtClean="0">
                <a:latin typeface="Comic Sans MS" panose="030F0702030302020204" pitchFamily="66" charset="0"/>
              </a:rPr>
              <a:t>Students develop </a:t>
            </a:r>
            <a:r>
              <a:rPr lang="en-GB" sz="1200" dirty="0">
                <a:latin typeface="Comic Sans MS" panose="030F0702030302020204" pitchFamily="66" charset="0"/>
              </a:rPr>
              <a:t>their vocal, physical and interpretive skills while they delve into characters and explore the background of dramatic texts. Alongside producing authentic performances of their chosen scenes, they also gain an understanding of the context and characters within them. </a:t>
            </a:r>
            <a:r>
              <a:rPr lang="en-GB" sz="1200" dirty="0" smtClean="0">
                <a:latin typeface="Comic Sans MS" panose="030F0702030302020204" pitchFamily="66" charset="0"/>
              </a:rPr>
              <a:t>Students are working towards the LAMDA examinations, however they are optional. </a:t>
            </a:r>
          </a:p>
          <a:p>
            <a:pPr algn="ctr" fontAlgn="base"/>
            <a:r>
              <a:rPr lang="en-GB" sz="1200" dirty="0" smtClean="0">
                <a:latin typeface="Comic Sans MS" panose="030F0702030302020204" pitchFamily="66" charset="0"/>
              </a:rPr>
              <a:t>The </a:t>
            </a:r>
            <a:r>
              <a:rPr lang="en-GB" sz="1200" dirty="0">
                <a:latin typeface="Comic Sans MS" panose="030F0702030302020204" pitchFamily="66" charset="0"/>
              </a:rPr>
              <a:t>price includes 6 one hour sessions and practice videos </a:t>
            </a:r>
            <a:r>
              <a:rPr lang="en-GB" sz="1200" dirty="0" smtClean="0">
                <a:latin typeface="Comic Sans MS" panose="030F0702030302020204" pitchFamily="66" charset="0"/>
              </a:rPr>
              <a:t>(exam </a:t>
            </a:r>
            <a:r>
              <a:rPr lang="en-GB" sz="1200" dirty="0">
                <a:latin typeface="Comic Sans MS" panose="030F0702030302020204" pitchFamily="66" charset="0"/>
              </a:rPr>
              <a:t>fees are not included). The teacher will choose which grade will be studied. </a:t>
            </a:r>
          </a:p>
          <a:p>
            <a:pPr algn="ctr" fontAlgn="base"/>
            <a:endParaRPr lang="en-GB" sz="1200" dirty="0" smtClean="0">
              <a:latin typeface="Comic Sans MS" panose="030F0702030302020204" pitchFamily="66" charset="0"/>
            </a:endParaRPr>
          </a:p>
          <a:p>
            <a:pPr algn="ctr"/>
            <a:r>
              <a:rPr lang="en-GB" sz="1200" dirty="0">
                <a:latin typeface="Comic Sans MS" panose="030F0702030302020204" pitchFamily="66" charset="0"/>
              </a:rPr>
              <a:t>COST= £150- solo, £90 per person- duo</a:t>
            </a:r>
          </a:p>
          <a:p>
            <a:pPr algn="ctr"/>
            <a:endParaRPr lang="en-GB" sz="1200" dirty="0">
              <a:latin typeface="Comic Sans MS" panose="030F0702030302020204" pitchFamily="66" charset="0"/>
            </a:endParaRPr>
          </a:p>
          <a:p>
            <a:pPr algn="ctr"/>
            <a:r>
              <a:rPr lang="en-GB" sz="1200" dirty="0">
                <a:latin typeface="Comic Sans MS" panose="030F0702030302020204" pitchFamily="66" charset="0"/>
              </a:rPr>
              <a:t>HIGHER GRADES MAY NEED MORE SESSIONS. </a:t>
            </a:r>
          </a:p>
          <a:p>
            <a:pPr algn="ctr"/>
            <a:r>
              <a:rPr lang="en-GB" sz="1200" dirty="0">
                <a:latin typeface="Comic Sans MS" panose="030F0702030302020204" pitchFamily="66" charset="0"/>
              </a:rPr>
              <a:t>STUDENTS WILL BE REQUIRED TO PRACTICE IN THEIR OWN TIME</a:t>
            </a:r>
            <a:endParaRPr lang="en-GB" sz="1200" dirty="0">
              <a:latin typeface="Comic Sans MS" panose="030F0702030302020204" pitchFamily="66" charset="0"/>
            </a:endParaRPr>
          </a:p>
          <a:p>
            <a:pPr algn="ctr"/>
            <a:endParaRPr lang="en-GB" dirty="0" smtClean="0"/>
          </a:p>
          <a:p>
            <a:pPr algn="ctr"/>
            <a:endParaRPr lang="en-GB" dirty="0"/>
          </a:p>
          <a:p>
            <a:pPr algn="ctr"/>
            <a:endParaRPr lang="en-GB" dirty="0" smtClean="0"/>
          </a:p>
          <a:p>
            <a:pPr algn="ctr"/>
            <a:endParaRPr lang="en-GB" dirty="0"/>
          </a:p>
        </p:txBody>
      </p:sp>
      <p:pic>
        <p:nvPicPr>
          <p:cNvPr id="1026"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3244" y="3953343"/>
            <a:ext cx="1035340" cy="488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212" y="2073066"/>
            <a:ext cx="744969" cy="74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64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413</Words>
  <Application>Microsoft Office PowerPoint</Application>
  <PresentationFormat>Widescreen</PresentationFormat>
  <Paragraphs>89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PowerPoint Presentation</vt:lpstr>
    </vt:vector>
  </TitlesOfParts>
  <Company>Friern Barnet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Pippa Fisher</dc:creator>
  <cp:lastModifiedBy>Pippa Fisher</cp:lastModifiedBy>
  <cp:revision>10</cp:revision>
  <dcterms:created xsi:type="dcterms:W3CDTF">2020-10-25T14:33:27Z</dcterms:created>
  <dcterms:modified xsi:type="dcterms:W3CDTF">2021-02-17T13:10:43Z</dcterms:modified>
</cp:coreProperties>
</file>